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86" r:id="rId4"/>
    <p:sldId id="259" r:id="rId5"/>
    <p:sldId id="263" r:id="rId6"/>
    <p:sldId id="264" r:id="rId7"/>
    <p:sldId id="271" r:id="rId8"/>
    <p:sldId id="267" r:id="rId9"/>
    <p:sldId id="268" r:id="rId10"/>
    <p:sldId id="269" r:id="rId11"/>
    <p:sldId id="270" r:id="rId12"/>
    <p:sldId id="272" r:id="rId13"/>
    <p:sldId id="279" r:id="rId14"/>
    <p:sldId id="280" r:id="rId15"/>
    <p:sldId id="281" r:id="rId16"/>
    <p:sldId id="282" r:id="rId17"/>
    <p:sldId id="28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52" name="Rectangle 12"/>
          <p:cNvSpPr>
            <a:spLocks noChangeArrowheads="1"/>
          </p:cNvSpPr>
          <p:nvPr/>
        </p:nvSpPr>
        <p:spPr bwMode="auto">
          <a:xfrm>
            <a:off x="10752668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60" name="Rectangle 20"/>
          <p:cNvSpPr>
            <a:spLocks noChangeArrowheads="1"/>
          </p:cNvSpPr>
          <p:nvPr/>
        </p:nvSpPr>
        <p:spPr bwMode="auto">
          <a:xfrm>
            <a:off x="0" y="1"/>
            <a:ext cx="12192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61" name="Rectangle 21"/>
          <p:cNvSpPr>
            <a:spLocks noChangeArrowheads="1"/>
          </p:cNvSpPr>
          <p:nvPr/>
        </p:nvSpPr>
        <p:spPr bwMode="auto">
          <a:xfrm>
            <a:off x="10769601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pic>
        <p:nvPicPr>
          <p:cNvPr id="240665" name="Picture 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13335" y="3846514"/>
            <a:ext cx="2375353" cy="152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66" name="Rectangle 26"/>
          <p:cNvSpPr>
            <a:spLocks noChangeArrowheads="1"/>
          </p:cNvSpPr>
          <p:nvPr/>
        </p:nvSpPr>
        <p:spPr bwMode="auto">
          <a:xfrm>
            <a:off x="10769601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0" y="3621088"/>
            <a:ext cx="9169400" cy="455612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1958976"/>
            <a:ext cx="9169400" cy="1254125"/>
          </a:xfrm>
        </p:spPr>
        <p:txBody>
          <a:bodyPr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F7D836-3674-45AD-986E-09E23B8A4A9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9882F0-DC9F-42E7-BE81-1E93616B8D2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F69FE5-9667-43C0-9230-6AEA424F1E3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zápatí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6554B-3277-43A7-ADD5-25133397E6A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59596F-BED4-48DF-86B4-11A2FB2F109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230203-8632-4320-8108-14600C018F5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E0293F-AD1F-48CF-BD12-95766EFA290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Klepnutím na ikonu přidáte obrázek.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085D94-56A9-47BB-9774-5B25DC68BBE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F28C94-643B-43F7-91DC-34D58D53E9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 hasCustomPrompt="1"/>
          </p:nvPr>
        </p:nvSpPr>
        <p:spPr>
          <a:xfrm>
            <a:off x="9074151" y="-100013"/>
            <a:ext cx="2878667" cy="6196013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431801" y="-100013"/>
            <a:ext cx="8439151" cy="6196013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600CBC-FF1F-4B11-9D71-9403BCAE4F7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0" y="512764"/>
            <a:ext cx="12192000" cy="34925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12192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1"/>
            <a:ext cx="12192000" cy="512763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Klepnutím lze upravit styl předlohy nadpisů.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5330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Klepnutím lze upravit styly předlohy textu.</a:t>
            </a:r>
          </a:p>
          <a:p>
            <a:pPr lvl="1"/>
            <a:r>
              <a:rPr lang="en-US" smtClean="0"/>
              <a:t>Druhá úroveň</a:t>
            </a:r>
          </a:p>
          <a:p>
            <a:pPr lvl="2"/>
            <a:r>
              <a:rPr lang="en-US" smtClean="0"/>
              <a:t>Třetí úroveň</a:t>
            </a:r>
          </a:p>
          <a:p>
            <a:pPr lvl="3"/>
            <a:r>
              <a:rPr lang="en-US" smtClean="0"/>
              <a:t>Čtvrtá úroveň</a:t>
            </a:r>
          </a:p>
          <a:p>
            <a:pPr lvl="4"/>
            <a:r>
              <a:rPr lang="en-US" smtClean="0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3933" y="6524626"/>
            <a:ext cx="10464800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96600" y="6524626"/>
            <a:ext cx="1102784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fld id="{9043C5EB-CFA0-4683-AF85-238A4E379231}" type="slidenum">
              <a:rPr lang="en-US"/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18448" name="Picture 1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010901" y="58738"/>
            <a:ext cx="556684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0752668" y="115889"/>
            <a:ext cx="65617" cy="288925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0752668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006566"/>
          </a:xfrm>
          <a:prstGeom prst="rect">
            <a:avLst/>
          </a:prstGeom>
          <a:solidFill>
            <a:schemeClr val="accent5"/>
          </a:solidFill>
          <a:ln>
            <a:solidFill>
              <a:srgbClr val="1B85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62055" y="5381265"/>
            <a:ext cx="413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汇报人：李文杰   王燕飞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22468" y="1881152"/>
            <a:ext cx="8136904" cy="1254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None/>
            </a:pPr>
            <a:r>
              <a:rPr lang="en-US" sz="2800" b="1" kern="0" dirty="0"/>
              <a:t>Convolutional Neural Networks for Direct Text </a:t>
            </a:r>
            <a:r>
              <a:rPr lang="en-US" sz="2800" b="1" kern="0" dirty="0" err="1"/>
              <a:t>Deblurring</a:t>
            </a:r>
            <a:endParaRPr lang="en-US" sz="2800" b="1" kern="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518412" y="3530172"/>
            <a:ext cx="9145016" cy="7429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b="0" kern="0" dirty="0">
                <a:solidFill>
                  <a:srgbClr val="000000"/>
                </a:solidFill>
                <a:latin typeface="Futura T OT Medium" panose="02000000000000000000" pitchFamily="50" charset="0"/>
              </a:rPr>
              <a:t>Michal </a:t>
            </a:r>
            <a:r>
              <a:rPr lang="en-US" b="0" kern="0" dirty="0" err="1">
                <a:solidFill>
                  <a:srgbClr val="000000"/>
                </a:solidFill>
                <a:latin typeface="Futura T OT Medium" panose="02000000000000000000" pitchFamily="50" charset="0"/>
              </a:rPr>
              <a:t>Hradi</a:t>
            </a:r>
            <a:r>
              <a:rPr lang="cs-CZ" b="0" kern="0" dirty="0">
                <a:solidFill>
                  <a:srgbClr val="000000"/>
                </a:solidFill>
                <a:latin typeface="Futura T OT Medium" panose="02000000000000000000" pitchFamily="50" charset="0"/>
              </a:rPr>
              <a:t>š, Jan Kotera, </a:t>
            </a:r>
            <a:r>
              <a:rPr lang="cs-CZ" b="0" kern="0" dirty="0" smtClean="0">
                <a:solidFill>
                  <a:srgbClr val="000000"/>
                </a:solidFill>
                <a:latin typeface="Futura T OT Medium" panose="02000000000000000000" pitchFamily="50" charset="0"/>
              </a:rPr>
              <a:t>Pavel </a:t>
            </a:r>
            <a:r>
              <a:rPr lang="cs-CZ" b="0" kern="0" dirty="0">
                <a:solidFill>
                  <a:srgbClr val="000000"/>
                </a:solidFill>
                <a:latin typeface="Futura T OT Medium" panose="02000000000000000000" pitchFamily="50" charset="0"/>
              </a:rPr>
              <a:t>Zemčík, Filip Šroubek</a:t>
            </a:r>
            <a:endParaRPr lang="cs-CZ" b="0" kern="0" dirty="0"/>
          </a:p>
          <a:p>
            <a:pPr algn="ctr"/>
            <a:endParaRPr lang="cs-CZ" b="0" kern="0" dirty="0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672080" y="4260305"/>
            <a:ext cx="6858000" cy="5663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dirty="0">
                <a:solidFill>
                  <a:schemeClr val="tx1"/>
                </a:solidFill>
                <a:latin typeface="Futura T OT Medium" panose="02000000000000000000" pitchFamily="50" charset="0"/>
              </a:rPr>
              <a:t>{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 pitchFamily="50" charset="0"/>
              </a:rPr>
              <a:t>ihradis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 pitchFamily="50" charset="0"/>
              </a:rPr>
              <a:t>, 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 pitchFamily="50" charset="0"/>
              </a:rPr>
              <a:t>zemcik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 pitchFamily="50" charset="0"/>
              </a:rPr>
              <a:t>}@fit.vutbr.cz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z="1400" b="0" dirty="0">
                <a:solidFill>
                  <a:schemeClr val="tx1"/>
                </a:solidFill>
                <a:latin typeface="Futura T OT Medium" panose="02000000000000000000"/>
              </a:rPr>
              <a:t>{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/>
              </a:rPr>
              <a:t>kotera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/>
              </a:rPr>
              <a:t>, 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/>
              </a:rPr>
              <a:t>sroubekf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/>
              </a:rPr>
              <a:t>}@utia.cas.cz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>
                <a:sym typeface="+mn-ea"/>
              </a:rPr>
              <a:t>Results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Zástupný symbol pro obsah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1" y="1099209"/>
            <a:ext cx="4820922" cy="2424173"/>
          </a:xfr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148496"/>
            <a:ext cx="4820922" cy="2424173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513" y="4100770"/>
            <a:ext cx="4711232" cy="2380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30859" y="3572669"/>
            <a:ext cx="381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Figure 3: network </a:t>
            </a:r>
            <a:r>
              <a:rPr lang="en-US" dirty="0"/>
              <a:t>depth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05690" y="3572669"/>
            <a:ext cx="349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Figure 4: </a:t>
            </a:r>
            <a:r>
              <a:rPr lang="en-US" dirty="0"/>
              <a:t>spatial </a:t>
            </a:r>
            <a:r>
              <a:rPr lang="en-US" dirty="0" smtClean="0"/>
              <a:t>support size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567184" y="6476420"/>
            <a:ext cx="349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Figure 5: </a:t>
            </a:r>
            <a:r>
              <a:rPr lang="en-US" dirty="0"/>
              <a:t>channel number 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>
                <a:sym typeface="+mn-ea"/>
              </a:rPr>
              <a:t>Large CNN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" y="1701984"/>
            <a:ext cx="10873208" cy="26210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2215" y="1055653"/>
            <a:ext cx="1073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1: </a:t>
            </a:r>
            <a:r>
              <a:rPr lang="en-US" dirty="0" smtClean="0"/>
              <a:t>CNN </a:t>
            </a:r>
            <a:r>
              <a:rPr lang="en-US" dirty="0"/>
              <a:t>architecture – filter size and number of channels for each layer. 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>
                <a:sym typeface="+mn-ea"/>
              </a:rPr>
              <a:t>Results - baselines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Zástupný symbol pro obsah 2"/>
          <p:cNvSpPr txBox="1"/>
          <p:nvPr/>
        </p:nvSpPr>
        <p:spPr bwMode="auto">
          <a:xfrm>
            <a:off x="431801" y="765175"/>
            <a:ext cx="11521017" cy="20877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 smtClean="0"/>
              <a:t>100 regions each with single random blur kernel</a:t>
            </a:r>
          </a:p>
          <a:p>
            <a:r>
              <a:rPr lang="en-US" b="0" kern="0" dirty="0" smtClean="0"/>
              <a:t>200x200 </a:t>
            </a:r>
            <a:r>
              <a:rPr lang="en-US" b="0" kern="0" dirty="0" err="1" smtClean="0"/>
              <a:t>px</a:t>
            </a:r>
            <a:r>
              <a:rPr lang="en-US" b="0" kern="0" dirty="0" smtClean="0"/>
              <a:t> – PSNR evaluated on central 160x160 </a:t>
            </a:r>
            <a:r>
              <a:rPr lang="en-US" b="0" kern="0" dirty="0" err="1" smtClean="0"/>
              <a:t>px</a:t>
            </a:r>
            <a:endParaRPr lang="en-US" b="0" kern="0" dirty="0" smtClean="0"/>
          </a:p>
          <a:p>
            <a:r>
              <a:rPr lang="en-US" b="0" kern="0" dirty="0" smtClean="0"/>
              <a:t>2 blind and 2 non-blind baselines – optimized for each noise level</a:t>
            </a:r>
          </a:p>
          <a:p>
            <a:endParaRPr lang="en-US" b="0" kern="0" dirty="0" smtClean="0"/>
          </a:p>
          <a:p>
            <a:pPr lvl="1"/>
            <a:endParaRPr lang="en-US" b="0" kern="0" dirty="0" smtClean="0"/>
          </a:p>
          <a:p>
            <a:endParaRPr lang="cs-CZ" b="0" kern="0" dirty="0"/>
          </a:p>
        </p:txBody>
      </p:sp>
      <p:pic>
        <p:nvPicPr>
          <p:cNvPr id="2" name="Obráze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" r="6256"/>
          <a:stretch>
            <a:fillRect/>
          </a:stretch>
        </p:blipFill>
        <p:spPr>
          <a:xfrm>
            <a:off x="6312024" y="2564904"/>
            <a:ext cx="3960000" cy="3263320"/>
          </a:xfrm>
          <a:prstGeom prst="rect">
            <a:avLst/>
          </a:prstGeom>
        </p:spPr>
      </p:pic>
      <p:pic>
        <p:nvPicPr>
          <p:cNvPr id="3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58" y="2564905"/>
            <a:ext cx="3960000" cy="3207645"/>
          </a:xfrm>
          <a:prstGeom prst="rect">
            <a:avLst/>
          </a:prstGeom>
        </p:spPr>
      </p:pic>
      <p:pic>
        <p:nvPicPr>
          <p:cNvPr id="10" name="Zástupný symbol pro obsah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42" y="5868847"/>
            <a:ext cx="7781552" cy="584489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cs-CZ" dirty="0" err="1" smtClean="0">
                <a:sym typeface="+mn-ea"/>
              </a:rPr>
              <a:t>Results</a:t>
            </a:r>
            <a:r>
              <a:rPr lang="cs-CZ" dirty="0" smtClean="0">
                <a:sym typeface="+mn-ea"/>
              </a:rPr>
              <a:t> - </a:t>
            </a:r>
            <a:r>
              <a:rPr lang="cs-CZ" dirty="0" err="1" smtClean="0">
                <a:sym typeface="+mn-ea"/>
              </a:rPr>
              <a:t>examples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74" y="1340768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176" y="1340768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71" y="1340768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74" y="3736702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71" y="3735735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13" y="3747914"/>
            <a:ext cx="238125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ovéPole 13"/>
          <p:cNvSpPr txBox="1"/>
          <p:nvPr/>
        </p:nvSpPr>
        <p:spPr>
          <a:xfrm>
            <a:off x="1872894" y="703261"/>
            <a:ext cx="13292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Blurred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15" name="TextovéPole 14"/>
          <p:cNvSpPr txBox="1"/>
          <p:nvPr/>
        </p:nvSpPr>
        <p:spPr>
          <a:xfrm>
            <a:off x="4139438" y="703261"/>
            <a:ext cx="156485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CNN-L15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6162339" y="702294"/>
            <a:ext cx="234711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Pan non-blind</a:t>
            </a:r>
          </a:p>
        </p:txBody>
      </p:sp>
      <p:sp>
        <p:nvSpPr>
          <p:cNvPr id="17" name="TextovéPole 16"/>
          <p:cNvSpPr txBox="1"/>
          <p:nvPr/>
        </p:nvSpPr>
        <p:spPr>
          <a:xfrm>
            <a:off x="8928752" y="698834"/>
            <a:ext cx="16289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Pan blind</a:t>
            </a:r>
          </a:p>
        </p:txBody>
      </p:sp>
      <p:pic>
        <p:nvPicPr>
          <p:cNvPr id="5" name="Obrázek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66" y="1340768"/>
            <a:ext cx="2381250" cy="2381250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39" y="3736702"/>
            <a:ext cx="2381250" cy="2381250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>
                <a:sym typeface="+mn-ea"/>
              </a:rPr>
              <a:t>Our results on real images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Zástupný symbol pro obsah 5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74" y="3757670"/>
            <a:ext cx="3809449" cy="104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35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03" y="4809288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36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5" y="3761426"/>
            <a:ext cx="3809449" cy="1047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7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1" y="480902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38" name="Obráze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17" y="3751913"/>
            <a:ext cx="3809449" cy="1047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9" name="Obráze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929" y="480902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40" name="Obráze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61" y="980728"/>
            <a:ext cx="3809455" cy="1047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1" name="Obráze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26" y="2046265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42" name="Obráze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" y="980728"/>
            <a:ext cx="3809456" cy="1047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3" name="Obrázek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7" y="205459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44" name="Obrázek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16" y="980728"/>
            <a:ext cx="3809456" cy="1047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5" name="Obrázek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39" y="2054596"/>
            <a:ext cx="3809455" cy="10476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sp>
        <p:nvSpPr>
          <p:cNvPr id="46" name="TextovéPole 18"/>
          <p:cNvSpPr txBox="1"/>
          <p:nvPr/>
        </p:nvSpPr>
        <p:spPr>
          <a:xfrm rot="16200000">
            <a:off x="-18480" y="1240520"/>
            <a:ext cx="7505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000000"/>
                </a:solidFill>
              </a:rPr>
              <a:t>Photo</a:t>
            </a:r>
          </a:p>
        </p:txBody>
      </p:sp>
      <p:sp>
        <p:nvSpPr>
          <p:cNvPr id="47" name="TextovéPole 19"/>
          <p:cNvSpPr txBox="1"/>
          <p:nvPr/>
        </p:nvSpPr>
        <p:spPr>
          <a:xfrm rot="16200000">
            <a:off x="25667" y="2347563"/>
            <a:ext cx="60515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CNN</a:t>
            </a:r>
          </a:p>
        </p:txBody>
      </p:sp>
      <p:sp>
        <p:nvSpPr>
          <p:cNvPr id="48" name="TextovéPole 20"/>
          <p:cNvSpPr txBox="1"/>
          <p:nvPr/>
        </p:nvSpPr>
        <p:spPr>
          <a:xfrm rot="16200000">
            <a:off x="-47023" y="4091677"/>
            <a:ext cx="7505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000000"/>
                </a:solidFill>
              </a:rPr>
              <a:t>Photo</a:t>
            </a:r>
          </a:p>
        </p:txBody>
      </p:sp>
      <p:sp>
        <p:nvSpPr>
          <p:cNvPr id="49" name="TextovéPole 21"/>
          <p:cNvSpPr txBox="1"/>
          <p:nvPr/>
        </p:nvSpPr>
        <p:spPr>
          <a:xfrm rot="16200000">
            <a:off x="29509" y="5139665"/>
            <a:ext cx="60515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CNN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>
                <a:sym typeface="+mn-ea"/>
              </a:rPr>
              <a:t>Computational efficiency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31800" y="1053465"/>
            <a:ext cx="10515600" cy="4351338"/>
          </a:xfrm>
        </p:spPr>
        <p:txBody>
          <a:bodyPr/>
          <a:lstStyle/>
          <a:p>
            <a:r>
              <a:rPr lang="en-US" dirty="0" smtClean="0"/>
              <a:t>L15-CNN has ~2.3M weights (9MB)</a:t>
            </a:r>
          </a:p>
          <a:p>
            <a:r>
              <a:rPr lang="en-US" dirty="0" smtClean="0"/>
              <a:t>~ 2.3M multiply and accumulate per pixel</a:t>
            </a:r>
          </a:p>
          <a:p>
            <a:r>
              <a:rPr lang="en-US" dirty="0" smtClean="0"/>
              <a:t>~ 4 </a:t>
            </a:r>
            <a:r>
              <a:rPr lang="en-US" dirty="0" err="1" smtClean="0"/>
              <a:t>Tflop</a:t>
            </a:r>
            <a:r>
              <a:rPr lang="en-US" dirty="0" smtClean="0"/>
              <a:t> for 1 </a:t>
            </a:r>
            <a:r>
              <a:rPr lang="en-US" dirty="0" err="1" smtClean="0"/>
              <a:t>Mpx</a:t>
            </a:r>
            <a:r>
              <a:rPr lang="en-US" dirty="0" smtClean="0"/>
              <a:t> image = ~ 2s on high-end GPU</a:t>
            </a:r>
          </a:p>
          <a:p>
            <a:pPr lvl="1"/>
            <a:r>
              <a:rPr lang="en-US" dirty="0" smtClean="0"/>
              <a:t>5s in our sub-optimal implementation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Mpx</a:t>
            </a:r>
            <a:r>
              <a:rPr lang="en-US" dirty="0" smtClean="0"/>
              <a:t> image needs 1.3 GB for activations of the largest layers (320 channels)</a:t>
            </a:r>
          </a:p>
          <a:p>
            <a:pPr lvl="1"/>
            <a:r>
              <a:rPr lang="en-US" dirty="0" smtClean="0"/>
              <a:t>split the image if this is an issue</a:t>
            </a:r>
          </a:p>
          <a:p>
            <a:endParaRPr lang="cs-CZ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cs-CZ" dirty="0"/>
              <a:t>Thanks</a:t>
            </a:r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 descr="e7d195523061f1c0b9c437df2358c0cda14f5041a22fabbfBE2BE37675DC7AB669ED1A17F222BC996230C869F9A73B775AB9A6F73BCC744AF1BB55A31F7D215610F6B48D481C98CFAE215B20EECA2E6E6857B485FBCFC38DE4C969137883C907E43DEA35B6B4C92943E6B34E8F6A90D0A401E882D24FC8BB8E79101233059E7A302D35EFD6837A0C7047E943ED134518"/>
          <p:cNvSpPr/>
          <p:nvPr/>
        </p:nvSpPr>
        <p:spPr>
          <a:xfrm>
            <a:off x="4259260" y="2875819"/>
            <a:ext cx="3672840" cy="1105535"/>
          </a:xfrm>
          <a:prstGeom prst="rect">
            <a:avLst/>
          </a:prstGeom>
        </p:spPr>
        <p:txBody>
          <a:bodyPr wrap="none" lIns="91399" tIns="45699" rIns="91399" bIns="45699">
            <a:spAutoFit/>
          </a:bodyPr>
          <a:lstStyle/>
          <a:p>
            <a:pPr algn="ctr" fontAlgn="auto"/>
            <a:r>
              <a:rPr lang="en-US" altLang="zh-CN" sz="6600" b="1" strike="noStrike" noProof="1" smtClean="0">
                <a:gradFill flip="none" rotWithShape="1">
                  <a:gsLst>
                    <a:gs pos="0">
                      <a:srgbClr val="034575">
                        <a:shade val="30000"/>
                        <a:satMod val="115000"/>
                      </a:srgbClr>
                    </a:gs>
                    <a:gs pos="50000">
                      <a:srgbClr val="034575">
                        <a:shade val="67500"/>
                        <a:satMod val="115000"/>
                      </a:srgbClr>
                    </a:gs>
                    <a:gs pos="100000">
                      <a:srgbClr val="034575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THANKS</a:t>
            </a:r>
            <a:endParaRPr lang="zh-CN" altLang="en-US" sz="6600" b="1" strike="noStrike" noProof="1">
              <a:gradFill flip="none" rotWithShape="1">
                <a:gsLst>
                  <a:gs pos="0">
                    <a:srgbClr val="034575">
                      <a:shade val="30000"/>
                      <a:satMod val="115000"/>
                    </a:srgbClr>
                  </a:gs>
                  <a:gs pos="50000">
                    <a:srgbClr val="034575">
                      <a:shade val="67500"/>
                      <a:satMod val="115000"/>
                    </a:srgbClr>
                  </a:gs>
                  <a:gs pos="100000">
                    <a:srgbClr val="034575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>
                <a:sym typeface="+mn-ea"/>
              </a:rPr>
              <a:t>The reason for image blur</a:t>
            </a:r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1800" y="1080135"/>
            <a:ext cx="5008880" cy="431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dirty="0"/>
              <a:t>camera shake</a:t>
            </a:r>
          </a:p>
          <a:p>
            <a:pPr marL="457200" indent="-457200">
              <a:lnSpc>
                <a:spcPct val="14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dirty="0"/>
              <a:t>improper focus</a:t>
            </a:r>
          </a:p>
          <a:p>
            <a:pPr marL="457200" indent="-457200">
              <a:lnSpc>
                <a:spcPct val="14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dirty="0"/>
              <a:t>image noise</a:t>
            </a:r>
          </a:p>
          <a:p>
            <a:pPr marL="457200" indent="-457200">
              <a:lnSpc>
                <a:spcPct val="14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dirty="0"/>
              <a:t>image compression</a:t>
            </a:r>
          </a:p>
          <a:p>
            <a:pPr marL="457200" indent="-457200">
              <a:lnSpc>
                <a:spcPct val="14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dirty="0"/>
              <a:t>low resolution</a:t>
            </a:r>
          </a:p>
          <a:p>
            <a:pPr marL="457200" indent="-457200">
              <a:lnSpc>
                <a:spcPct val="14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dirty="0"/>
              <a:t>poor lighting</a:t>
            </a:r>
          </a:p>
          <a:p>
            <a:pPr marL="514350" indent="-514350">
              <a:lnSpc>
                <a:spcPct val="14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dirty="0"/>
              <a:t>reflections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/>
              <a:t>Blind deconvolution with CNNs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032000" y="2878455"/>
            <a:ext cx="8349615" cy="1353820"/>
            <a:chOff x="3124" y="2678"/>
            <a:chExt cx="13149" cy="2132"/>
          </a:xfrm>
        </p:grpSpPr>
        <p:pic>
          <p:nvPicPr>
            <p:cNvPr id="23" name="Obrázek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" y="2682"/>
              <a:ext cx="3838" cy="21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Obrázek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5" y="2678"/>
              <a:ext cx="3838" cy="21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6" name="Skupina 15"/>
            <p:cNvGrpSpPr/>
            <p:nvPr/>
          </p:nvGrpSpPr>
          <p:grpSpPr>
            <a:xfrm>
              <a:off x="7950" y="2739"/>
              <a:ext cx="3402" cy="2007"/>
              <a:chOff x="5048135" y="3069253"/>
              <a:chExt cx="2160240" cy="1274440"/>
            </a:xfrm>
          </p:grpSpPr>
          <p:sp>
            <p:nvSpPr>
              <p:cNvPr id="17" name="Obdélník 16"/>
              <p:cNvSpPr/>
              <p:nvPr/>
            </p:nvSpPr>
            <p:spPr bwMode="auto">
              <a:xfrm>
                <a:off x="5048135" y="3069253"/>
                <a:ext cx="2160240" cy="1274440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marL="342900" indent="-342900"/>
                <a:endParaRPr lang="cs-CZ"/>
              </a:p>
            </p:txBody>
          </p:sp>
          <p:pic>
            <p:nvPicPr>
              <p:cNvPr id="19" name="Obrázek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8866" y="3123809"/>
                <a:ext cx="2005953" cy="1165329"/>
              </a:xfrm>
              <a:prstGeom prst="rect">
                <a:avLst/>
              </a:prstGeom>
            </p:spPr>
          </p:pic>
        </p:grpSp>
        <p:cxnSp>
          <p:nvCxnSpPr>
            <p:cNvPr id="20" name="Přímá spojnice se šipkou 19"/>
            <p:cNvCxnSpPr>
              <a:stCxn id="17" idx="3"/>
              <a:endCxn id="10" idx="1"/>
            </p:cNvCxnSpPr>
            <p:nvPr/>
          </p:nvCxnSpPr>
          <p:spPr bwMode="auto">
            <a:xfrm>
              <a:off x="11352" y="3743"/>
              <a:ext cx="1083" cy="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Přímá spojnice se šipkou 20"/>
            <p:cNvCxnSpPr>
              <a:endCxn id="17" idx="1"/>
            </p:cNvCxnSpPr>
            <p:nvPr/>
          </p:nvCxnSpPr>
          <p:spPr bwMode="auto">
            <a:xfrm>
              <a:off x="6962" y="3743"/>
              <a:ext cx="988" cy="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>
                <a:sym typeface="+mn-ea"/>
              </a:rPr>
              <a:t>Learn deconvolution function from data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027" y="2362572"/>
            <a:ext cx="3143250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Obráze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354188"/>
            <a:ext cx="3143250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Skupina 12"/>
          <p:cNvGrpSpPr/>
          <p:nvPr/>
        </p:nvGrpSpPr>
        <p:grpSpPr>
          <a:xfrm rot="10800000">
            <a:off x="5159896" y="4077072"/>
            <a:ext cx="2160240" cy="1274440"/>
            <a:chOff x="4715297" y="4077072"/>
            <a:chExt cx="2160240" cy="1274440"/>
          </a:xfrm>
        </p:grpSpPr>
        <p:sp>
          <p:nvSpPr>
            <p:cNvPr id="32" name="Obdélník 8"/>
            <p:cNvSpPr/>
            <p:nvPr/>
          </p:nvSpPr>
          <p:spPr bwMode="auto">
            <a:xfrm>
              <a:off x="4715297" y="4077072"/>
              <a:ext cx="2160240" cy="1274440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342900" indent="-342900"/>
              <a:endParaRPr lang="cs-CZ"/>
            </a:p>
          </p:txBody>
        </p:sp>
        <p:pic>
          <p:nvPicPr>
            <p:cNvPr id="33" name="Obrázek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028" y="4131628"/>
              <a:ext cx="2005953" cy="1165329"/>
            </a:xfrm>
            <a:prstGeom prst="rect">
              <a:avLst/>
            </a:prstGeom>
          </p:spPr>
        </p:pic>
      </p:grpSp>
      <p:sp>
        <p:nvSpPr>
          <p:cNvPr id="34" name="Obdélník 11"/>
          <p:cNvSpPr/>
          <p:nvPr/>
        </p:nvSpPr>
        <p:spPr bwMode="auto">
          <a:xfrm>
            <a:off x="4727848" y="1421943"/>
            <a:ext cx="3096344" cy="1358986"/>
          </a:xfrm>
          <a:prstGeom prst="rect">
            <a:avLst/>
          </a:prstGeom>
          <a:solidFill>
            <a:srgbClr val="00B0F0">
              <a:alpha val="40000"/>
            </a:srgb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space-variant blur, noise, saturation, color aberration, JPEG compression,  gamma</a:t>
            </a:r>
            <a:endParaRPr lang="cs-CZ" sz="2000" dirty="0">
              <a:solidFill>
                <a:schemeClr val="tx1"/>
              </a:solidFill>
            </a:endParaRPr>
          </a:p>
        </p:txBody>
      </p:sp>
      <p:sp>
        <p:nvSpPr>
          <p:cNvPr id="35" name="Obdélník 13"/>
          <p:cNvSpPr/>
          <p:nvPr/>
        </p:nvSpPr>
        <p:spPr>
          <a:xfrm>
            <a:off x="5376333" y="993367"/>
            <a:ext cx="1552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dirty="0">
                <a:solidFill>
                  <a:schemeClr val="tx1"/>
                </a:solidFill>
              </a:rPr>
              <a:t>Simulate</a:t>
            </a:r>
          </a:p>
        </p:txBody>
      </p:sp>
      <p:sp>
        <p:nvSpPr>
          <p:cNvPr id="36" name="Obdélník 14"/>
          <p:cNvSpPr/>
          <p:nvPr/>
        </p:nvSpPr>
        <p:spPr>
          <a:xfrm>
            <a:off x="5535391" y="3563018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Update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Zakřivená spojnice 16"/>
          <p:cNvCxnSpPr/>
          <p:nvPr/>
        </p:nvCxnSpPr>
        <p:spPr bwMode="auto">
          <a:xfrm flipV="1">
            <a:off x="3334594" y="2101436"/>
            <a:ext cx="1393254" cy="679493"/>
          </a:xfrm>
          <a:prstGeom prst="curvedConnector3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Zakřivená spojnice 18"/>
          <p:cNvCxnSpPr>
            <a:stCxn id="34" idx="3"/>
          </p:cNvCxnSpPr>
          <p:nvPr/>
        </p:nvCxnSpPr>
        <p:spPr bwMode="auto">
          <a:xfrm>
            <a:off x="7824192" y="2101436"/>
            <a:ext cx="998835" cy="734049"/>
          </a:xfrm>
          <a:prstGeom prst="curvedConnector3">
            <a:avLst>
              <a:gd name="adj1" fmla="val 50000"/>
            </a:avLst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Zakřivená spojnice 21"/>
          <p:cNvCxnSpPr>
            <a:endCxn id="32" idx="1"/>
          </p:cNvCxnSpPr>
          <p:nvPr/>
        </p:nvCxnSpPr>
        <p:spPr bwMode="auto">
          <a:xfrm rot="10800000" flipV="1">
            <a:off x="7320137" y="3387816"/>
            <a:ext cx="1502895" cy="1326476"/>
          </a:xfrm>
          <a:prstGeom prst="curvedConnector3">
            <a:avLst>
              <a:gd name="adj1" fmla="val 50000"/>
            </a:avLst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Zakřivená spojnice 24"/>
          <p:cNvCxnSpPr>
            <a:stCxn id="32" idx="3"/>
          </p:cNvCxnSpPr>
          <p:nvPr/>
        </p:nvCxnSpPr>
        <p:spPr bwMode="auto">
          <a:xfrm rot="10800000">
            <a:off x="3334594" y="3267076"/>
            <a:ext cx="1825302" cy="1447216"/>
          </a:xfrm>
          <a:prstGeom prst="curvedConnector3">
            <a:avLst>
              <a:gd name="adj1" fmla="val 50000"/>
            </a:avLst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ovéPole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82020" y="5435931"/>
            <a:ext cx="1587999" cy="369332"/>
          </a:xfrm>
          <a:prstGeom prst="rect">
            <a:avLst/>
          </a:prstGeom>
          <a:blipFill rotWithShape="0">
            <a:blip r:embed="rId5"/>
            <a:stretch>
              <a:fillRect l="-1533" r="-5747" b="-38333"/>
            </a:stretch>
          </a:blipFill>
        </p:spPr>
        <p:txBody>
          <a:bodyPr/>
          <a:lstStyle/>
          <a:p>
            <a:r>
              <a:rPr lang="cs-CZ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>
                <a:sym typeface="+mn-ea"/>
              </a:rPr>
              <a:t>CNN in image restoration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31801" y="919480"/>
            <a:ext cx="11760199" cy="5330825"/>
          </a:xfrm>
        </p:spPr>
        <p:txBody>
          <a:bodyPr/>
          <a:lstStyle/>
          <a:p>
            <a:r>
              <a:rPr lang="en-US" dirty="0" err="1" smtClean="0"/>
              <a:t>Denoising</a:t>
            </a:r>
            <a:endParaRPr lang="en-US" dirty="0" smtClean="0"/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Jain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Seung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Natural Image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Denoising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with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Convolutional Networks.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NIPS 2009.</a:t>
            </a:r>
          </a:p>
          <a:p>
            <a:r>
              <a:rPr lang="en-US" dirty="0" smtClean="0"/>
              <a:t>Structured noise removal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Eigen et al.: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Restoring an Image Taken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through a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Window Covered with Dirt or Rain. </a:t>
            </a:r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ICCV, 2013.</a:t>
            </a:r>
            <a:endParaRPr lang="en-US" dirty="0" smtClean="0"/>
          </a:p>
          <a:p>
            <a:r>
              <a:rPr lang="en-US" dirty="0" smtClean="0"/>
              <a:t>Non-blind deconvolution</a:t>
            </a:r>
          </a:p>
          <a:p>
            <a:pPr marL="742950" lvl="2" indent="-342900"/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Li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Xu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et al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Deep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Convolutional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Neural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Network </a:t>
            </a:r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Deconvolution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NIPS 2014.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Super </a:t>
            </a:r>
            <a:r>
              <a:rPr lang="en-US" dirty="0" smtClean="0"/>
              <a:t>resolution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Dong et al.: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Learning a Deep Convolutional Network for Image Super-Resolution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 ECCV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2014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dirty="0" smtClean="0"/>
          </a:p>
          <a:p>
            <a:r>
              <a:rPr lang="en-US" dirty="0" smtClean="0"/>
              <a:t>Blind deconvolution (sub-task)</a:t>
            </a:r>
          </a:p>
          <a:p>
            <a:pPr lvl="1"/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Schuler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et al.: </a:t>
            </a:r>
            <a:r>
              <a:rPr lang="cs-CZ" sz="2000" dirty="0" err="1" smtClean="0">
                <a:solidFill>
                  <a:schemeClr val="bg1">
                    <a:lumMod val="50000"/>
                  </a:schemeClr>
                </a:solidFill>
              </a:rPr>
              <a:t>Learning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Deblur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cs-CZ" sz="2000" i="1" dirty="0" err="1">
                <a:solidFill>
                  <a:schemeClr val="bg1">
                    <a:lumMod val="50000"/>
                  </a:schemeClr>
                </a:solidFill>
              </a:rPr>
              <a:t>CoRR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abs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/1406.7, </a:t>
            </a:r>
            <a:r>
              <a:rPr lang="cs-CZ" sz="2000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cs-CZ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cs-CZ" dirty="0"/>
              <a:t/>
            </a:r>
            <a:br>
              <a:rPr lang="cs-CZ" dirty="0"/>
            </a:br>
            <a:endParaRPr lang="cs-CZ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>
                <a:sym typeface="+mn-ea"/>
              </a:rPr>
              <a:t>CNN </a:t>
            </a:r>
            <a:r>
              <a:rPr lang="en-US" dirty="0" smtClean="0">
                <a:sym typeface="+mn-ea"/>
              </a:rPr>
              <a:t>Framework</a:t>
            </a:r>
            <a:endParaRPr lang="en-US" dirty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431800" y="708025"/>
            <a:ext cx="10515600" cy="5442585"/>
          </a:xfrm>
        </p:spPr>
        <p:txBody>
          <a:bodyPr/>
          <a:lstStyle/>
          <a:p>
            <a:r>
              <a:rPr lang="en-US" dirty="0" smtClean="0"/>
              <a:t>Based on (</a:t>
            </a:r>
            <a:r>
              <a:rPr lang="cs-CZ" dirty="0" err="1" smtClean="0"/>
              <a:t>Krizhevsky</a:t>
            </a:r>
            <a:r>
              <a:rPr lang="en-US" dirty="0" smtClean="0"/>
              <a:t> et al., 2012) and many others</a:t>
            </a:r>
          </a:p>
          <a:p>
            <a:r>
              <a:rPr lang="en-US" dirty="0" smtClean="0"/>
              <a:t>Only convolutions and </a:t>
            </a:r>
            <a:r>
              <a:rPr lang="en-US" dirty="0" err="1" smtClean="0"/>
              <a:t>ReLU</a:t>
            </a:r>
            <a:endParaRPr lang="en-US" dirty="0" smtClean="0"/>
          </a:p>
          <a:p>
            <a:r>
              <a:rPr lang="en-US" dirty="0" smtClean="0"/>
              <a:t>Fully convolutional networks</a:t>
            </a:r>
          </a:p>
          <a:p>
            <a:r>
              <a:rPr lang="en-US" dirty="0"/>
              <a:t>No pooling = </a:t>
            </a:r>
            <a:r>
              <a:rPr lang="en-US" dirty="0" smtClean="0"/>
              <a:t>output has the same resolution as input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20" y="3169024"/>
            <a:ext cx="5516891" cy="32552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>
                <a:sym typeface="+mn-ea"/>
              </a:rPr>
              <a:t>Training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1945" y="850900"/>
            <a:ext cx="10515600" cy="4351338"/>
          </a:xfrm>
        </p:spPr>
        <p:txBody>
          <a:bodyPr/>
          <a:lstStyle/>
          <a:p>
            <a:r>
              <a:rPr lang="en-US" dirty="0" smtClean="0"/>
              <a:t>Stochastic Gradient Descent with momentum</a:t>
            </a:r>
          </a:p>
          <a:p>
            <a:r>
              <a:rPr lang="en-US" dirty="0" smtClean="0"/>
              <a:t>Objective = Mean Squared Error</a:t>
            </a:r>
          </a:p>
          <a:p>
            <a:r>
              <a:rPr lang="en-US" dirty="0" smtClean="0"/>
              <a:t>Random weight initialization</a:t>
            </a:r>
            <a:endParaRPr lang="cs-CZ" dirty="0" smtClean="0"/>
          </a:p>
          <a:p>
            <a:r>
              <a:rPr lang="en-US" dirty="0" smtClean="0"/>
              <a:t>Batches of 96 16x16 sharp patches </a:t>
            </a:r>
          </a:p>
          <a:p>
            <a:pPr lvl="1"/>
            <a:r>
              <a:rPr lang="en-US" dirty="0" smtClean="0"/>
              <a:t>Good balance between efficiency and variability</a:t>
            </a:r>
          </a:p>
          <a:p>
            <a:pPr lvl="1"/>
            <a:r>
              <a:rPr lang="en-US" dirty="0" smtClean="0"/>
              <a:t>Blurred patches are 50x50–70x70 depending on the spatial support of the network</a:t>
            </a:r>
          </a:p>
          <a:p>
            <a:r>
              <a:rPr lang="en-US" dirty="0" smtClean="0"/>
              <a:t>Using modified </a:t>
            </a:r>
            <a:r>
              <a:rPr lang="en-US" dirty="0" err="1" smtClean="0"/>
              <a:t>Caffe</a:t>
            </a:r>
            <a:r>
              <a:rPr lang="en-US" dirty="0" smtClean="0"/>
              <a:t> framework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>
                <a:sym typeface="+mn-ea"/>
              </a:rPr>
              <a:t>Data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31801" y="763270"/>
            <a:ext cx="11521017" cy="5330825"/>
          </a:xfrm>
        </p:spPr>
        <p:txBody>
          <a:bodyPr/>
          <a:lstStyle/>
          <a:p>
            <a:r>
              <a:rPr lang="en-US" dirty="0" smtClean="0"/>
              <a:t>50,000 + 2,000 pdf files from </a:t>
            </a:r>
            <a:r>
              <a:rPr lang="en-US" dirty="0" err="1" smtClean="0"/>
              <a:t>CiteSeerX</a:t>
            </a:r>
            <a:endParaRPr lang="en-US" dirty="0" smtClean="0"/>
          </a:p>
          <a:p>
            <a:r>
              <a:rPr lang="en-US" dirty="0" smtClean="0"/>
              <a:t>200,000 + 8,000 rendered pages at </a:t>
            </a:r>
            <a:r>
              <a:rPr lang="en-US" dirty="0"/>
              <a:t>120-150 DPI </a:t>
            </a:r>
            <a:endParaRPr lang="en-US" dirty="0" smtClean="0"/>
          </a:p>
          <a:p>
            <a:r>
              <a:rPr lang="en-US" dirty="0" smtClean="0"/>
              <a:t>3M + 35,000 image regions</a:t>
            </a:r>
          </a:p>
          <a:p>
            <a:pPr lvl="1"/>
            <a:r>
              <a:rPr lang="en-US" dirty="0" smtClean="0"/>
              <a:t>Small projective transformations (virtual camera rotations)</a:t>
            </a:r>
          </a:p>
          <a:p>
            <a:pPr lvl="1"/>
            <a:r>
              <a:rPr lang="en-US" dirty="0" smtClean="0"/>
              <a:t>Out-of-focus blur </a:t>
            </a:r>
            <a:r>
              <a:rPr lang="en-US" dirty="0"/>
              <a:t>(disc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Camera shake blur </a:t>
            </a:r>
            <a:r>
              <a:rPr lang="en-US" dirty="0"/>
              <a:t>(random walk)</a:t>
            </a:r>
            <a:endParaRPr lang="en-US" dirty="0" smtClean="0"/>
          </a:p>
          <a:p>
            <a:pPr lvl="1"/>
            <a:r>
              <a:rPr lang="en-US" dirty="0" smtClean="0"/>
              <a:t>Gaussian noise</a:t>
            </a:r>
          </a:p>
          <a:p>
            <a:pPr lvl="1"/>
            <a:endParaRPr lang="en-US" dirty="0" smtClean="0"/>
          </a:p>
          <a:p>
            <a:endParaRPr lang="cs-CZ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 smtClean="0">
                <a:sym typeface="+mn-ea"/>
              </a:rPr>
              <a:t>Data</a:t>
            </a:r>
            <a:endParaRPr lang="cs-CZ" dirty="0"/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Obrázek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835026"/>
            <a:ext cx="11426054" cy="2856513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7" t="55119"/>
          <a:stretch>
            <a:fillRect/>
          </a:stretch>
        </p:blipFill>
        <p:spPr>
          <a:xfrm>
            <a:off x="3675933" y="3906170"/>
            <a:ext cx="4829974" cy="24034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47726" y="3654771"/>
            <a:ext cx="653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1: 100 </a:t>
            </a:r>
            <a:r>
              <a:rPr lang="en-US" dirty="0"/>
              <a:t>blur </a:t>
            </a:r>
            <a:r>
              <a:rPr lang="en-US" dirty="0" smtClean="0"/>
              <a:t>filters </a:t>
            </a:r>
            <a:r>
              <a:rPr lang="en-US" dirty="0"/>
              <a:t>from test set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65009" y="6309638"/>
            <a:ext cx="653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2: distribution </a:t>
            </a:r>
            <a:r>
              <a:rPr lang="en-US" dirty="0"/>
              <a:t>of blur-kernel sizes in dataset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zentace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0F0">
            <a:alpha val="4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466</Words>
  <Application>Microsoft Office PowerPoint</Application>
  <PresentationFormat>宽屏</PresentationFormat>
  <Paragraphs>84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Futura T OT Medium</vt:lpstr>
      <vt:lpstr>宋体</vt:lpstr>
      <vt:lpstr>微软雅黑</vt:lpstr>
      <vt:lpstr>Arial</vt:lpstr>
      <vt:lpstr>Calibri</vt:lpstr>
      <vt:lpstr>Calibri Light</vt:lpstr>
      <vt:lpstr>Century Gothic</vt:lpstr>
      <vt:lpstr>Tahoma</vt:lpstr>
      <vt:lpstr>Office 主题</vt:lpstr>
      <vt:lpstr>prezentace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Basic Coder</cp:lastModifiedBy>
  <cp:revision>39</cp:revision>
  <dcterms:created xsi:type="dcterms:W3CDTF">2015-05-05T08:02:00Z</dcterms:created>
  <dcterms:modified xsi:type="dcterms:W3CDTF">2017-10-10T01:53:26Z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2052-10.1.0.6750</vt:lpwstr>
  </property>
</Properties>
</file>